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33" r:id="rId3"/>
    <p:sldId id="334" r:id="rId4"/>
    <p:sldId id="335" r:id="rId5"/>
    <p:sldId id="321" r:id="rId6"/>
    <p:sldId id="331" r:id="rId7"/>
    <p:sldId id="329" r:id="rId8"/>
    <p:sldId id="317" r:id="rId9"/>
    <p:sldId id="303" r:id="rId10"/>
    <p:sldId id="326" r:id="rId11"/>
    <p:sldId id="324" r:id="rId12"/>
    <p:sldId id="322" r:id="rId13"/>
    <p:sldId id="328" r:id="rId14"/>
    <p:sldId id="336" r:id="rId15"/>
    <p:sldId id="325" r:id="rId16"/>
    <p:sldId id="330" r:id="rId17"/>
    <p:sldId id="33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99C8D-33ED-CA4F-95DA-368A60225D4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64966-0989-2942-A7EA-F0217EA9D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7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cluster1</a:t>
            </a:r>
            <a:r>
              <a:rPr lang="en-US" dirty="0">
                <a:effectLst/>
              </a:rPr>
              <a:t>3.061809e-414.408523e-1171.463532e-211sigsig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cluster2</a:t>
            </a:r>
            <a:r>
              <a:rPr lang="en-US" dirty="0">
                <a:effectLst/>
              </a:rPr>
              <a:t>5.324500e-021.578925e-373.133855e-97nsns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cluster3</a:t>
            </a:r>
            <a:r>
              <a:rPr lang="en-US" dirty="0">
                <a:effectLst/>
              </a:rPr>
              <a:t>7.807314e-013.716381e-333.241908e-96nsns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cluster4</a:t>
            </a:r>
            <a:r>
              <a:rPr lang="en-US" dirty="0">
                <a:effectLst/>
              </a:rPr>
              <a:t>2.514975e-802.984808e-063.437892e-02sigsig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cluster5</a:t>
            </a:r>
            <a:r>
              <a:rPr lang="en-US" dirty="0">
                <a:effectLst/>
              </a:rPr>
              <a:t>2.295357e-1213.120161e-542.121216e-05sigsig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cluster6</a:t>
            </a:r>
            <a:r>
              <a:rPr lang="en-US" dirty="0">
                <a:effectLst/>
              </a:rPr>
              <a:t>1.721496e-162.082738e-192.597737e-04sigsig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cluster7</a:t>
            </a:r>
            <a:r>
              <a:rPr lang="en-US" dirty="0">
                <a:effectLst/>
              </a:rPr>
              <a:t>8.583888e-034.063192e-046.277701e-01signs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cluster8</a:t>
            </a:r>
            <a:r>
              <a:rPr lang="en-US" dirty="0">
                <a:effectLst/>
              </a:rPr>
              <a:t>7.407008e-015.617508e-093.288811e-14nsns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cluster9</a:t>
            </a:r>
            <a:r>
              <a:rPr lang="en-US" dirty="0">
                <a:effectLst/>
              </a:rPr>
              <a:t>1.493100e-062.370031e-079.806000e-01signs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cluster10</a:t>
            </a:r>
            <a:r>
              <a:rPr lang="en-US" dirty="0">
                <a:effectLst/>
              </a:rPr>
              <a:t>1.039198e-173.695263e-037.801740e-06sigsig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cluster11</a:t>
            </a:r>
            <a:r>
              <a:rPr lang="en-US" dirty="0">
                <a:effectLst/>
              </a:rPr>
              <a:t>5.981977e-013.197678e-112.528252e-04nsns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cluster12</a:t>
            </a:r>
            <a:r>
              <a:rPr lang="en-US" dirty="0">
                <a:effectLst/>
              </a:rPr>
              <a:t>5.737170e-095.360490e-091.739415e-06sigsig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EA8-7D39-7340-8782-C319463DAB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4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gene associated with late-onset Alzheimer's disease is a risk gene called apolipoprotein E (APOE).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EA8-7D39-7340-8782-C319463DAB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19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gene associated with late-onset Alzheimer's disease is a risk gene called apolipoprotein E (APOE).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EA8-7D39-7340-8782-C319463DAB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65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FC6E-E2E7-D44B-89B6-39364CB3D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E0FCF-8AE6-0043-A30A-FD1D7F8AA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A96AB-982D-D644-A47F-A56B0B10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32AE-6405-B147-BFE1-9514D18F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20D34-CF37-BF4C-9CCD-6EEACCE2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9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DB38-13A7-F848-A634-37C03D4D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3BF10-A74F-094A-A535-2BD0F3732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B3800-278C-F742-9E65-17A02BA5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8724-D499-5A46-A865-BE8DD162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6E0E5-1B59-B44D-B2E1-CACEE50C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6D4FB-C4F5-E94E-98F2-61A442FF8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51E5E-2443-D845-84A8-C65B5EF72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642B5-D1CF-7E4D-BB16-B8A6E5DA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1F7B2-FC35-0B4E-AF7B-8C1B50E7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31CE9-2FFD-364E-A80B-5E5DCE5D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6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CED0-BEA3-B54D-9CC4-0BF550C3C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18162-772E-4A4E-8729-188A6997F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F9B7-B3E3-EE4C-B697-95E8EBF9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9CF14-AB09-8C43-93CF-E3051343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A8157-80EA-D54B-920D-D4D1A5BE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7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0CCF-8CF8-2D47-A37D-755BF688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BDDBC-EF02-2641-A446-441BF3A4F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548CB-EAB4-E747-8EEA-25A9CBE9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8B19F-B13B-E34B-8218-F07EB9AA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F038-09AD-274B-A0DA-CA9BDB86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1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616C-F9B0-5146-AA05-7C46475B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2489-CACB-3741-96CD-F1A32EE1A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74936-E09E-8A49-9BF6-41D6F98E3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EEC6C-1AEA-2E4B-BE83-5979E37B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6FE0A-7F66-6944-ADFA-2FDA04A3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2DDAD-BA8B-8140-99FE-8FC20B4A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4A9C-8CFA-0046-A4EE-43239568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7141F-78D7-C849-B660-401ADF15D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43648-D10F-DC47-9968-666E3758D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397AC-6D78-8B4E-9634-C8126F020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DE046-694E-754A-AE68-4CFA271FB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BDB3A0-86E9-DD46-A75E-2F8996AB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F5A91-31F5-4948-AD82-4D1C744D3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87518-30B5-3741-AEA4-04C6B76A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1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5DAB-5BC8-E14E-9B7B-6F4B0AAA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D0BE7-492D-294D-881A-A4518A12A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3D451-38E8-5440-ADBE-A6F7A038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4A816-8C02-7946-97EE-A1CC8EE3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0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DDA9D3-AB32-2247-8132-83F07671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75B72-A9D4-F54B-9A3C-385D3F8C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EA78-F274-FC46-A7BE-1E86ED84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9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1A04-025D-1C47-AE91-EAA2318D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C7EE-7E64-AB42-969F-0E33002C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1CF48-6745-4446-8455-2CA9836BD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9025-3C11-E44E-ADFC-7E4B482E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578BF-E74B-3045-A799-59E0A7AFE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5AB29-AA24-3A44-A186-BCBE13D72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9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389D-F3EA-CE42-8440-E8135ED6C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07E81-BA02-BE40-A6B4-61E8AFBC64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B13BA-B0A9-B74B-B342-547321146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53467-06C3-C445-AAC4-7C4AD68DA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121C6-3A8E-A448-BCD7-8FFD6F78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E1EEF-629E-CE4B-AC1D-616B71FB9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16686F-7D9F-0744-8068-43610482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76EA2-646A-1B4B-8E5D-3EF438C56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F6271-8256-4442-828E-A330449E8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3E9E-E288-8748-A90D-794C5D40771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4C990-4B44-9047-8994-2219A4313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A39C5-EB7B-AB40-A646-6DE7B4E67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ECA36-3A49-724B-A5BF-8713180D9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1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5E87-A769-1A49-8E49-10A917360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Ccbr1045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2A0CD-591C-F94C-AD1D-74708EE779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2020.3.18</a:t>
            </a:r>
          </a:p>
        </p:txBody>
      </p:sp>
    </p:spTree>
    <p:extLst>
      <p:ext uri="{BB962C8B-B14F-4D97-AF65-F5344CB8AC3E}">
        <p14:creationId xmlns:p14="http://schemas.microsoft.com/office/powerpoint/2010/main" val="547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D0B6E-2B9F-9241-93BC-C93A428F8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24"/>
          <a:stretch/>
        </p:blipFill>
        <p:spPr>
          <a:xfrm>
            <a:off x="73172" y="31714"/>
            <a:ext cx="4454038" cy="1324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FB1A31-ACCB-AE46-A766-EC9728549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58" y="1505843"/>
            <a:ext cx="2459853" cy="1923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F8691-CC26-8541-9EBD-89A5323DF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824" y="1103632"/>
            <a:ext cx="2648218" cy="2528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FD0EB-7579-3F4C-B1DC-EF9D8E107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070" y="112329"/>
            <a:ext cx="3489930" cy="991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1BBC1-7200-2245-8C28-761AD2347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440" y="165167"/>
            <a:ext cx="3672788" cy="828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6C1FA-BCE7-9144-B3A8-94C17B29A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119" y="1356121"/>
            <a:ext cx="2276496" cy="22764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76050D-DDCC-F846-9A60-8C0425855B38}"/>
              </a:ext>
            </a:extLst>
          </p:cNvPr>
          <p:cNvSpPr/>
          <p:nvPr/>
        </p:nvSpPr>
        <p:spPr>
          <a:xfrm>
            <a:off x="4625440" y="3632617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Amyotrophic lateral sclerosis (ALS)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F66414-6585-E241-A626-902D454DE870}"/>
              </a:ext>
            </a:extLst>
          </p:cNvPr>
          <p:cNvSpPr/>
          <p:nvPr/>
        </p:nvSpPr>
        <p:spPr>
          <a:xfrm>
            <a:off x="10072573" y="363261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aging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7BE561-E42A-A44F-B26B-104EF6A02AEC}"/>
              </a:ext>
            </a:extLst>
          </p:cNvPr>
          <p:cNvSpPr/>
          <p:nvPr/>
        </p:nvSpPr>
        <p:spPr>
          <a:xfrm>
            <a:off x="699202" y="3632617"/>
            <a:ext cx="2843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5050"/>
                </a:solidFill>
                <a:latin typeface="Helvetica" pitchFamily="2" charset="0"/>
              </a:rPr>
              <a:t>Alzheimer’s disease (AD) 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6CC068-86B8-B146-AC1A-E6D86166E289}"/>
              </a:ext>
            </a:extLst>
          </p:cNvPr>
          <p:cNvSpPr/>
          <p:nvPr/>
        </p:nvSpPr>
        <p:spPr>
          <a:xfrm>
            <a:off x="490037" y="5167491"/>
            <a:ext cx="571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Signed.value</a:t>
            </a:r>
            <a:r>
              <a:rPr lang="en-US" dirty="0"/>
              <a:t> = sign(</a:t>
            </a:r>
            <a:r>
              <a:rPr lang="en-US" dirty="0" err="1"/>
              <a:t>logFC</a:t>
            </a:r>
            <a:r>
              <a:rPr lang="en-US" dirty="0"/>
              <a:t>) * log10(</a:t>
            </a:r>
            <a:r>
              <a:rPr lang="en-US" dirty="0" err="1"/>
              <a:t>Pvalue</a:t>
            </a:r>
            <a:r>
              <a:rPr lang="en-US" dirty="0"/>
              <a:t>) * abs(</a:t>
            </a:r>
            <a:r>
              <a:rPr lang="en-US" dirty="0" err="1"/>
              <a:t>logFC</a:t>
            </a:r>
            <a:r>
              <a:rPr lang="en-US" dirty="0"/>
              <a:t>) * -1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51E78-CE3E-4744-A584-C06BDBCC4437}"/>
              </a:ext>
            </a:extLst>
          </p:cNvPr>
          <p:cNvCxnSpPr>
            <a:cxnSpLocks/>
          </p:cNvCxnSpPr>
          <p:nvPr/>
        </p:nvCxnSpPr>
        <p:spPr>
          <a:xfrm>
            <a:off x="7589962" y="4374292"/>
            <a:ext cx="0" cy="20573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011470-2477-CB43-86A3-015112D95B9E}"/>
              </a:ext>
            </a:extLst>
          </p:cNvPr>
          <p:cNvCxnSpPr/>
          <p:nvPr/>
        </p:nvCxnSpPr>
        <p:spPr>
          <a:xfrm>
            <a:off x="7589962" y="6431688"/>
            <a:ext cx="2446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D577C-DEB6-0A40-AC20-5619458AA948}"/>
              </a:ext>
            </a:extLst>
          </p:cNvPr>
          <p:cNvSpPr/>
          <p:nvPr/>
        </p:nvSpPr>
        <p:spPr>
          <a:xfrm>
            <a:off x="6610207" y="5033658"/>
            <a:ext cx="9092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Disease</a:t>
            </a:r>
          </a:p>
          <a:p>
            <a:r>
              <a:rPr lang="en-US" dirty="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-</a:t>
            </a:r>
          </a:p>
          <a:p>
            <a:r>
              <a:rPr lang="en-US" dirty="0">
                <a:solidFill>
                  <a:srgbClr val="505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normal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6419B9-2277-774E-8E44-44D7C9CAD2DB}"/>
              </a:ext>
            </a:extLst>
          </p:cNvPr>
          <p:cNvSpPr txBox="1"/>
          <p:nvPr/>
        </p:nvSpPr>
        <p:spPr>
          <a:xfrm>
            <a:off x="8527556" y="6461376"/>
            <a:ext cx="1879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Arf1 - WT</a:t>
            </a:r>
          </a:p>
        </p:txBody>
      </p:sp>
    </p:spTree>
    <p:extLst>
      <p:ext uri="{BB962C8B-B14F-4D97-AF65-F5344CB8AC3E}">
        <p14:creationId xmlns:p14="http://schemas.microsoft.com/office/powerpoint/2010/main" val="138444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438EEA-0554-2E4D-9511-95487CE7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87" y="3464730"/>
            <a:ext cx="5441245" cy="3370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C5F2D9-239D-5B40-950B-002C44F30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1" y="3458989"/>
            <a:ext cx="5441245" cy="3399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7420C2-8148-FD4D-9541-DD1E0DDF6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687" y="163330"/>
            <a:ext cx="5350933" cy="3283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32E422-14EC-A144-A779-D00154253145}"/>
              </a:ext>
            </a:extLst>
          </p:cNvPr>
          <p:cNvSpPr txBox="1"/>
          <p:nvPr/>
        </p:nvSpPr>
        <p:spPr>
          <a:xfrm>
            <a:off x="440266" y="1279247"/>
            <a:ext cx="5350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Top markers in both Cluster 5 and Arf1 include some of the well-known neurodegenerative disease risk genes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E53464-EC1E-8046-87F3-FF06E7865EE1}"/>
              </a:ext>
            </a:extLst>
          </p:cNvPr>
          <p:cNvSpPr/>
          <p:nvPr/>
        </p:nvSpPr>
        <p:spPr>
          <a:xfrm>
            <a:off x="10568584" y="4671707"/>
            <a:ext cx="1231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late-onset </a:t>
            </a:r>
          </a:p>
          <a:p>
            <a:pPr algn="ctr"/>
            <a:r>
              <a:rPr lang="en-US" sz="1000" dirty="0"/>
              <a:t>Alzheimer's disease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79A3F4-8C15-0A4F-BE85-14DAAF24D634}"/>
              </a:ext>
            </a:extLst>
          </p:cNvPr>
          <p:cNvSpPr/>
          <p:nvPr/>
        </p:nvSpPr>
        <p:spPr>
          <a:xfrm>
            <a:off x="5301511" y="3312795"/>
            <a:ext cx="210826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505050"/>
                </a:solidFill>
                <a:latin typeface="Helvetica" pitchFamily="2" charset="0"/>
              </a:rPr>
              <a:t>Alzheimer’s disease (AD) </a:t>
            </a:r>
            <a:endParaRPr lang="en-US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7E11E7-5052-854A-81ED-A2909C94CDA4}"/>
              </a:ext>
            </a:extLst>
          </p:cNvPr>
          <p:cNvSpPr/>
          <p:nvPr/>
        </p:nvSpPr>
        <p:spPr>
          <a:xfrm>
            <a:off x="-89668" y="3228190"/>
            <a:ext cx="27831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Amyotrophic lateral sclerosis (ALS)</a:t>
            </a:r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D54AEC-27E1-8C47-AB30-9CD5E8D52E21}"/>
              </a:ext>
            </a:extLst>
          </p:cNvPr>
          <p:cNvSpPr/>
          <p:nvPr/>
        </p:nvSpPr>
        <p:spPr>
          <a:xfrm>
            <a:off x="6050112" y="-423"/>
            <a:ext cx="61106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Aging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57356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BBD37-56BE-2240-BCE2-2AC18B241211}"/>
              </a:ext>
            </a:extLst>
          </p:cNvPr>
          <p:cNvSpPr txBox="1"/>
          <p:nvPr/>
        </p:nvSpPr>
        <p:spPr>
          <a:xfrm>
            <a:off x="-1790700" y="1206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97148-FC28-D346-B607-D30B2254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" y="137719"/>
            <a:ext cx="10387609" cy="6524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4AA67-6FA3-9F44-928E-2D463B386F31}"/>
              </a:ext>
            </a:extLst>
          </p:cNvPr>
          <p:cNvSpPr txBox="1"/>
          <p:nvPr/>
        </p:nvSpPr>
        <p:spPr>
          <a:xfrm>
            <a:off x="7510211" y="4955718"/>
            <a:ext cx="4334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Top markers for Cluster 5 include many known disease risk factors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55A9C-FAC5-C34B-BD4F-CB2A81762E8B}"/>
              </a:ext>
            </a:extLst>
          </p:cNvPr>
          <p:cNvSpPr/>
          <p:nvPr/>
        </p:nvSpPr>
        <p:spPr>
          <a:xfrm>
            <a:off x="563602" y="478792"/>
            <a:ext cx="26228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associated with late-onset Alzheimer's disease </a:t>
            </a:r>
          </a:p>
        </p:txBody>
      </p:sp>
    </p:spTree>
    <p:extLst>
      <p:ext uri="{BB962C8B-B14F-4D97-AF65-F5344CB8AC3E}">
        <p14:creationId xmlns:p14="http://schemas.microsoft.com/office/powerpoint/2010/main" val="110019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E2455D-239F-6B42-B31D-FBCA4E861426}"/>
              </a:ext>
            </a:extLst>
          </p:cNvPr>
          <p:cNvSpPr txBox="1"/>
          <p:nvPr/>
        </p:nvSpPr>
        <p:spPr>
          <a:xfrm>
            <a:off x="2366433" y="225777"/>
            <a:ext cx="85950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Top marker of Cluster 1 include mostly “microglial marker genes”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947E8-0A0A-9246-8EF2-7CC016B1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13" y="806971"/>
            <a:ext cx="9188285" cy="58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463382-05BC-DD40-AC8A-9806BAB8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1647682"/>
            <a:ext cx="5933661" cy="3754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E4209-356C-E048-8EFD-744E478A9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1" y="1835790"/>
            <a:ext cx="4789003" cy="3453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F9AE5-F7F3-1F43-96C3-88FF1EBD2171}"/>
              </a:ext>
            </a:extLst>
          </p:cNvPr>
          <p:cNvSpPr txBox="1"/>
          <p:nvPr/>
        </p:nvSpPr>
        <p:spPr>
          <a:xfrm>
            <a:off x="5489713" y="3617844"/>
            <a:ext cx="616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375582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A2D7B4-6C08-B34A-B9ED-493544D6C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708" y="-27800"/>
            <a:ext cx="5416736" cy="3319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1166C-0ABC-F447-9D68-8A310C8C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08" y="3291245"/>
            <a:ext cx="5463292" cy="345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D4C994-47BF-6747-82EE-34F64D19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97" y="2931695"/>
            <a:ext cx="6518011" cy="3926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BA52D-595A-DF40-9B47-3060EEF912BA}"/>
              </a:ext>
            </a:extLst>
          </p:cNvPr>
          <p:cNvSpPr txBox="1"/>
          <p:nvPr/>
        </p:nvSpPr>
        <p:spPr>
          <a:xfrm>
            <a:off x="808425" y="1182468"/>
            <a:ext cx="56789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Cluster5 - enriched pathways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61D3D-9DC6-5F48-BDB8-ACF489E66398}"/>
              </a:ext>
            </a:extLst>
          </p:cNvPr>
          <p:cNvSpPr/>
          <p:nvPr/>
        </p:nvSpPr>
        <p:spPr>
          <a:xfrm>
            <a:off x="1317757" y="1659522"/>
            <a:ext cx="27901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From file: myCluster5_cluster1_deg_ORA </a:t>
            </a:r>
          </a:p>
        </p:txBody>
      </p:sp>
    </p:spTree>
    <p:extLst>
      <p:ext uri="{BB962C8B-B14F-4D97-AF65-F5344CB8AC3E}">
        <p14:creationId xmlns:p14="http://schemas.microsoft.com/office/powerpoint/2010/main" val="249473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29C1-08AC-2F4D-8B62-B7D91081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for 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77942-0B5D-D34D-B308-CE2673E9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Plot that shows shift of cluster 1-5 for Arf1 and WT(density plot doesn’t look good, so will stick with bar plot)</a:t>
            </a:r>
          </a:p>
          <a:p>
            <a:r>
              <a:rPr lang="en-US" sz="1800" dirty="0"/>
              <a:t>Transfer </a:t>
            </a:r>
            <a:r>
              <a:rPr lang="en-US" sz="1800" dirty="0" err="1"/>
              <a:t>microgliaReshape</a:t>
            </a:r>
            <a:r>
              <a:rPr lang="en-US" sz="1800" dirty="0"/>
              <a:t> to </a:t>
            </a:r>
            <a:r>
              <a:rPr lang="en-US" sz="1800" dirty="0" err="1"/>
              <a:t>Biowulf</a:t>
            </a:r>
            <a:r>
              <a:rPr lang="en-US" sz="1800" dirty="0"/>
              <a:t> and </a:t>
            </a:r>
            <a:r>
              <a:rPr lang="en-US" sz="1800" dirty="0" err="1"/>
              <a:t>FindAllMarker</a:t>
            </a:r>
            <a:r>
              <a:rPr lang="en-US" sz="1800" dirty="0"/>
              <a:t> for each cluster(</a:t>
            </a:r>
            <a:r>
              <a:rPr lang="en-US" sz="1800" dirty="0" err="1"/>
              <a:t>biowulf</a:t>
            </a:r>
            <a:r>
              <a:rPr lang="en-US" sz="1800" dirty="0"/>
              <a:t>) and </a:t>
            </a:r>
            <a:r>
              <a:rPr lang="en-US" sz="1800" dirty="0" err="1"/>
              <a:t>Doheatmap</a:t>
            </a:r>
            <a:endParaRPr lang="en-US" sz="1800" dirty="0"/>
          </a:p>
          <a:p>
            <a:r>
              <a:rPr lang="en-US" sz="1800" dirty="0"/>
              <a:t>Plot that shows Arf1 and WT cluster 5-1 </a:t>
            </a:r>
            <a:r>
              <a:rPr lang="en-US" sz="1800" dirty="0" err="1"/>
              <a:t>degs</a:t>
            </a:r>
            <a:r>
              <a:rPr lang="en-US" sz="1800" dirty="0"/>
              <a:t> are very similar (also </a:t>
            </a:r>
            <a:r>
              <a:rPr lang="en-US" sz="1800" dirty="0" err="1"/>
              <a:t>INFg</a:t>
            </a:r>
            <a:r>
              <a:rPr lang="en-US" sz="1800" dirty="0"/>
              <a:t> and Arf1_INFg)</a:t>
            </a:r>
          </a:p>
          <a:p>
            <a:r>
              <a:rPr lang="en-US" sz="1800" dirty="0"/>
              <a:t>Total of three to make: 1. Arf1-WT, Arf1-IFNg, Arf1-Arf1_IFNg, </a:t>
            </a:r>
            <a:r>
              <a:rPr lang="en-US" sz="1800" dirty="0" err="1"/>
              <a:t>IFNg</a:t>
            </a:r>
            <a:r>
              <a:rPr lang="en-US" sz="1800" dirty="0"/>
              <a:t>-WT, Arf1_IFNg-WT. (</a:t>
            </a:r>
            <a:r>
              <a:rPr lang="en-US" sz="1800" dirty="0" err="1"/>
              <a:t>biowulf</a:t>
            </a:r>
            <a:r>
              <a:rPr lang="en-US" sz="1800" dirty="0"/>
              <a:t> swarm job) 2. </a:t>
            </a:r>
            <a:r>
              <a:rPr lang="en-US" sz="1800" dirty="0" err="1"/>
              <a:t>FindAllMarkers</a:t>
            </a:r>
            <a:r>
              <a:rPr lang="en-US" sz="1800" dirty="0"/>
              <a:t> 3. Cluster5 – Cluster1</a:t>
            </a:r>
          </a:p>
          <a:p>
            <a:r>
              <a:rPr lang="en-US" sz="1800" dirty="0"/>
              <a:t>Heatmap(up and down-regulated genes for Cluster5 – Cluster1, and Arf1-WT </a:t>
            </a:r>
            <a:r>
              <a:rPr lang="en-US" sz="1800" dirty="0" err="1"/>
              <a:t>degs</a:t>
            </a:r>
            <a:r>
              <a:rPr lang="en-US" sz="1800" dirty="0"/>
              <a:t>), </a:t>
            </a:r>
          </a:p>
          <a:p>
            <a:r>
              <a:rPr lang="en-US" sz="1800" dirty="0"/>
              <a:t>Heatmap of cluster1-5 to show clustering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035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DED7-C6A8-6847-99AE-7F432071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for </a:t>
            </a:r>
            <a:r>
              <a:rPr lang="en-US" dirty="0" err="1"/>
              <a:t>Guohao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CE9B-6F8C-6F4E-86C3-6EBB1E4C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into myCluster5_cluster1_deg_ORA and decide which pathways to do </a:t>
            </a:r>
            <a:r>
              <a:rPr lang="en-US" dirty="0" err="1"/>
              <a:t>dotplot</a:t>
            </a:r>
            <a:r>
              <a:rPr lang="en-US" dirty="0"/>
              <a:t>, which ones to show network</a:t>
            </a:r>
          </a:p>
        </p:txBody>
      </p:sp>
    </p:spTree>
    <p:extLst>
      <p:ext uri="{BB962C8B-B14F-4D97-AF65-F5344CB8AC3E}">
        <p14:creationId xmlns:p14="http://schemas.microsoft.com/office/powerpoint/2010/main" val="80061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S7 UBC-Arf1-IFNg" descr="Video S7 UBC-Arf1-IFNg">
            <a:hlinkClick r:id="" action="ppaction://media"/>
            <a:extLst>
              <a:ext uri="{FF2B5EF4-FFF2-40B4-BE49-F238E27FC236}">
                <a16:creationId xmlns:a16="http://schemas.microsoft.com/office/drawing/2014/main" id="{F0B04258-8DEC-0E45-8ECE-42576EB37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9490" y="455519"/>
            <a:ext cx="3280327" cy="1845184"/>
          </a:xfrm>
          <a:prstGeom prst="rect">
            <a:avLst/>
          </a:prstGeom>
        </p:spPr>
      </p:pic>
      <p:pic>
        <p:nvPicPr>
          <p:cNvPr id="6" name="Video S6 Thy1-Arf1-KO" descr="Video S6 Thy1-Arf1-KO">
            <a:hlinkClick r:id="" action="ppaction://media"/>
            <a:extLst>
              <a:ext uri="{FF2B5EF4-FFF2-40B4-BE49-F238E27FC236}">
                <a16:creationId xmlns:a16="http://schemas.microsoft.com/office/drawing/2014/main" id="{AAE0EACD-90CB-D94A-BB70-9281264040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9490" y="2506408"/>
            <a:ext cx="3280327" cy="1845184"/>
          </a:xfrm>
          <a:prstGeom prst="rect">
            <a:avLst/>
          </a:prstGeom>
        </p:spPr>
      </p:pic>
      <p:pic>
        <p:nvPicPr>
          <p:cNvPr id="7" name="Video S2 UBC-Arf1-KO" descr="Video S2 UBC-Arf1-KO">
            <a:hlinkClick r:id="" action="ppaction://media"/>
            <a:extLst>
              <a:ext uri="{FF2B5EF4-FFF2-40B4-BE49-F238E27FC236}">
                <a16:creationId xmlns:a16="http://schemas.microsoft.com/office/drawing/2014/main" id="{461416C9-A84B-744F-91EA-9E05BD0CB25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66075" y="4533162"/>
            <a:ext cx="3293741" cy="1852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D6B40-9560-534A-A134-2EFD31FB0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725" y="934278"/>
            <a:ext cx="7205598" cy="46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0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0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2483-9726-714F-BA20-C04A6D463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87" y="762138"/>
            <a:ext cx="10515600" cy="4351338"/>
          </a:xfrm>
        </p:spPr>
        <p:txBody>
          <a:bodyPr>
            <a:noAutofit/>
          </a:bodyPr>
          <a:lstStyle/>
          <a:p>
            <a:r>
              <a:rPr lang="en-US" sz="1600" dirty="0"/>
              <a:t>Arf1 ablation induces neurodegenerative behaviors in adult mice</a:t>
            </a:r>
          </a:p>
          <a:p>
            <a:r>
              <a:rPr lang="en-US" sz="1600" dirty="0"/>
              <a:t>Arf1 deficiency promotes demyelination, axon degeneration, synapse loss, and neurodegeneration.  </a:t>
            </a:r>
          </a:p>
          <a:p>
            <a:r>
              <a:rPr lang="en-US" sz="1600" dirty="0"/>
              <a:t>Arf1 ablation in cancer stem cells promoted an </a:t>
            </a:r>
            <a:r>
              <a:rPr lang="en-US" sz="1600" dirty="0" err="1"/>
              <a:t>IFNγ</a:t>
            </a:r>
            <a:r>
              <a:rPr lang="en-US" sz="1600" dirty="0"/>
              <a:t>- mediated antitumor immune response (Wang et al., 2020)</a:t>
            </a:r>
          </a:p>
          <a:p>
            <a:r>
              <a:rPr lang="en-US" sz="1600" dirty="0"/>
              <a:t>The slow traveling in the balance beam tests, poor neurological score, synapse loss, axon demyelination, and axon degeneration associated with Arf1-ablated mice were almost completely suppressed in </a:t>
            </a:r>
            <a:r>
              <a:rPr lang="en-US" sz="1600" dirty="0" err="1"/>
              <a:t>IFNγ</a:t>
            </a:r>
            <a:r>
              <a:rPr lang="en-US" sz="1600" dirty="0"/>
              <a:t>-deficient mice  </a:t>
            </a:r>
          </a:p>
          <a:p>
            <a:r>
              <a:rPr lang="en-US" sz="1600" dirty="0" err="1"/>
              <a:t>IFNγ</a:t>
            </a:r>
            <a:r>
              <a:rPr lang="en-US" sz="1600" dirty="0"/>
              <a:t> is a major downstream component in the Arf1-ablation-induced neurodegenerative pathway </a:t>
            </a:r>
          </a:p>
          <a:p>
            <a:r>
              <a:rPr lang="en-US" sz="1600" i="1" dirty="0"/>
              <a:t>Arf1</a:t>
            </a:r>
            <a:r>
              <a:rPr lang="en-US" sz="1600" dirty="0"/>
              <a:t> knockdown in neurons promotes production of ATP and peroxided lipids, which together regulate caspase-1 activation and IL-1β production in microglia. Increased IL-1β was significantly suppressed by knocking down </a:t>
            </a:r>
            <a:r>
              <a:rPr lang="en-US" sz="1600" i="1" dirty="0" err="1"/>
              <a:t>ApoE</a:t>
            </a:r>
            <a:r>
              <a:rPr lang="en-US" sz="1600" dirty="0"/>
              <a:t> (</a:t>
            </a:r>
            <a:r>
              <a:rPr lang="en-US" sz="1600" dirty="0" err="1"/>
              <a:t>sh-ApoE</a:t>
            </a:r>
            <a:r>
              <a:rPr lang="en-US" sz="1600" dirty="0"/>
              <a:t>) (</a:t>
            </a:r>
            <a:r>
              <a:rPr lang="en-US" sz="1600" b="1" dirty="0"/>
              <a:t>Figures 5i and S15k</a:t>
            </a:r>
            <a:r>
              <a:rPr lang="en-US" sz="1600" dirty="0"/>
              <a:t>), indicating that the </a:t>
            </a:r>
            <a:r>
              <a:rPr lang="en-US" sz="1600" dirty="0" err="1"/>
              <a:t>ApoE</a:t>
            </a:r>
            <a:r>
              <a:rPr lang="en-US" sz="1600" dirty="0"/>
              <a:t>-mediated lipid transportation is important for IL-1β induction in microglia. </a:t>
            </a:r>
          </a:p>
          <a:p>
            <a:r>
              <a:rPr lang="en-US" sz="1600" dirty="0"/>
              <a:t>knocking down Arf1 in neurons increases ROS and promotes the release of ATP, chemokines, and peroxided lipids; ATP and peroxided lipids activate the inflammasome to produce IL-1β in microglia; the chemokines may help to recruit </a:t>
            </a:r>
            <a:r>
              <a:rPr lang="en-US" sz="1600" dirty="0" err="1"/>
              <a:t>γδ</a:t>
            </a:r>
            <a:r>
              <a:rPr lang="en-US" sz="1600" dirty="0"/>
              <a:t> T cells to meninges; and the IL-1β activates </a:t>
            </a:r>
            <a:r>
              <a:rPr lang="en-US" sz="1600" dirty="0" err="1"/>
              <a:t>γδ</a:t>
            </a:r>
            <a:r>
              <a:rPr lang="en-US" sz="1600" dirty="0"/>
              <a:t> T cells to produce </a:t>
            </a:r>
            <a:r>
              <a:rPr lang="en-US" sz="1600" dirty="0" err="1"/>
              <a:t>IFNγ</a:t>
            </a:r>
            <a:r>
              <a:rPr lang="en-US" sz="1600" dirty="0"/>
              <a:t>, which enters parenchyma to activate a microglia–A1 astrocyte–C3 cascade to damage neurons and oligodendrocytes for neurodegeneration. </a:t>
            </a:r>
          </a:p>
          <a:p>
            <a:r>
              <a:rPr lang="en-US" sz="1600" dirty="0"/>
              <a:t>Arf1-ablated neurons first release peroxided lipids and ATP that activate an NLRP3 inflammasome in microglia for secreting IL-1β; the IL-1β, together with elevated chemokines, recruits and activates </a:t>
            </a:r>
            <a:r>
              <a:rPr lang="en-US" sz="1600" dirty="0" err="1"/>
              <a:t>γδ</a:t>
            </a:r>
            <a:r>
              <a:rPr lang="en-US" sz="1600" dirty="0"/>
              <a:t> T cells in meninges to produce </a:t>
            </a:r>
            <a:r>
              <a:rPr lang="en-US" sz="1600" dirty="0" err="1"/>
              <a:t>IFNγ</a:t>
            </a:r>
            <a:r>
              <a:rPr lang="en-US" sz="1600" dirty="0"/>
              <a:t>; the </a:t>
            </a:r>
            <a:r>
              <a:rPr lang="en-US" sz="1600" dirty="0" err="1"/>
              <a:t>IFNγ</a:t>
            </a:r>
            <a:r>
              <a:rPr lang="en-US" sz="1600" dirty="0"/>
              <a:t> then enters into parenchyma and activates the </a:t>
            </a:r>
            <a:r>
              <a:rPr lang="en-US" sz="1600" dirty="0" err="1"/>
              <a:t>IFNγ</a:t>
            </a:r>
            <a:r>
              <a:rPr lang="en-US" sz="1600" dirty="0"/>
              <a:t> receptor–Stat1 pathway in microglia to induce TNFα and IL-1α, which might further activate astrocytes to produce C3 for destruction of neurons and oligodendrocytes (</a:t>
            </a:r>
            <a:r>
              <a:rPr lang="en-US" sz="1600" b="1" dirty="0"/>
              <a:t>Figure 7e</a:t>
            </a:r>
            <a:r>
              <a:rPr lang="en-US" sz="1600" dirty="0"/>
              <a:t>). 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045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DC3E6-43B6-D44D-8F86-638E448F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F1BD-39F7-6343-91A8-91F44462B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NDs often begin with neuronal injury or disease and propagate through neuroinflammation and immune response. However, until now, the mechanisms by which injured neurons activate primary neuroinflammation and a T-cell-mediated neuropathology remained elusive. Many questions remain. First, do the neurons directly activate microglia, neuroinflammation, and T-cell immunity?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9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B0462-5900-7E43-9AA6-378AA6F9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438150"/>
            <a:ext cx="9639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0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C9290-D644-EC45-8053-E3D04C66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3" y="1569306"/>
            <a:ext cx="7409734" cy="4590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5D4E87-6FCA-B049-A638-75FD0AB3E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47" y="2444350"/>
            <a:ext cx="4056577" cy="31792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7DE0E-B9C7-0244-B56F-CF18626D9176}"/>
              </a:ext>
            </a:extLst>
          </p:cNvPr>
          <p:cNvSpPr txBox="1"/>
          <p:nvPr/>
        </p:nvSpPr>
        <p:spPr>
          <a:xfrm>
            <a:off x="898096" y="697987"/>
            <a:ext cx="101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microglia cells – reshaped with 0.3 resolution into 12 microglia </a:t>
            </a:r>
            <a:r>
              <a:rPr lang="en-US" sz="2400" dirty="0" err="1"/>
              <a:t>subclusters</a:t>
            </a:r>
            <a:r>
              <a:rPr lang="en-US" sz="2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16C5D6-DDFE-8849-86AB-C362AFED3813}"/>
              </a:ext>
            </a:extLst>
          </p:cNvPr>
          <p:cNvSpPr txBox="1"/>
          <p:nvPr/>
        </p:nvSpPr>
        <p:spPr>
          <a:xfrm>
            <a:off x="7616119" y="2136573"/>
            <a:ext cx="4461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microglial cells for each cluster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392980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B627CC-16B0-0543-8239-1F137034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956" y="1290897"/>
            <a:ext cx="8155132" cy="5042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20449-DF00-0142-A5B8-F358976B0751}"/>
              </a:ext>
            </a:extLst>
          </p:cNvPr>
          <p:cNvSpPr txBox="1"/>
          <p:nvPr/>
        </p:nvSpPr>
        <p:spPr>
          <a:xfrm>
            <a:off x="2191752" y="2344971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depleted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43D8D-231D-3F44-A97E-00636702DF27}"/>
              </a:ext>
            </a:extLst>
          </p:cNvPr>
          <p:cNvSpPr txBox="1"/>
          <p:nvPr/>
        </p:nvSpPr>
        <p:spPr>
          <a:xfrm>
            <a:off x="5358410" y="2344971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depleted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7B703-F62F-3148-8F86-FB1CE3460CD8}"/>
              </a:ext>
            </a:extLst>
          </p:cNvPr>
          <p:cNvSpPr txBox="1"/>
          <p:nvPr/>
        </p:nvSpPr>
        <p:spPr>
          <a:xfrm>
            <a:off x="7842909" y="1755967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19B73-0ACE-E94C-89C3-CDF015F2370E}"/>
              </a:ext>
            </a:extLst>
          </p:cNvPr>
          <p:cNvSpPr txBox="1"/>
          <p:nvPr/>
        </p:nvSpPr>
        <p:spPr>
          <a:xfrm>
            <a:off x="9016322" y="2268017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depleted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ECEB0-E04E-1D46-AA70-0D91A8C647A9}"/>
              </a:ext>
            </a:extLst>
          </p:cNvPr>
          <p:cNvSpPr txBox="1"/>
          <p:nvPr/>
        </p:nvSpPr>
        <p:spPr>
          <a:xfrm>
            <a:off x="4660648" y="1945090"/>
            <a:ext cx="139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enriched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F0AFC-3855-144F-BDAC-DFF0832CA974}"/>
              </a:ext>
            </a:extLst>
          </p:cNvPr>
          <p:cNvSpPr txBox="1"/>
          <p:nvPr/>
        </p:nvSpPr>
        <p:spPr>
          <a:xfrm>
            <a:off x="7380261" y="6189584"/>
            <a:ext cx="2893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Chi-square test: P &lt; 0.05 Sig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B542FB-0AE0-B846-87C6-919F25EEAB84}"/>
              </a:ext>
            </a:extLst>
          </p:cNvPr>
          <p:cNvSpPr txBox="1"/>
          <p:nvPr/>
        </p:nvSpPr>
        <p:spPr>
          <a:xfrm>
            <a:off x="2377403" y="254828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FEF6B-05F5-9842-B4A4-A29DA289F81C}"/>
              </a:ext>
            </a:extLst>
          </p:cNvPr>
          <p:cNvSpPr txBox="1"/>
          <p:nvPr/>
        </p:nvSpPr>
        <p:spPr>
          <a:xfrm>
            <a:off x="5564857" y="254828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EAAF1-EA38-0C49-A846-042356B494E7}"/>
              </a:ext>
            </a:extLst>
          </p:cNvPr>
          <p:cNvSpPr txBox="1"/>
          <p:nvPr/>
        </p:nvSpPr>
        <p:spPr>
          <a:xfrm>
            <a:off x="8014057" y="196024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60B76-8511-0143-92EA-07CC6F1F5CA1}"/>
              </a:ext>
            </a:extLst>
          </p:cNvPr>
          <p:cNvSpPr txBox="1"/>
          <p:nvPr/>
        </p:nvSpPr>
        <p:spPr>
          <a:xfrm>
            <a:off x="9255625" y="251936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7FC37A-4257-DE4B-8D22-BE5652BF007A}"/>
              </a:ext>
            </a:extLst>
          </p:cNvPr>
          <p:cNvSpPr txBox="1"/>
          <p:nvPr/>
        </p:nvSpPr>
        <p:spPr>
          <a:xfrm>
            <a:off x="4818866" y="215005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51610-D580-6C4C-AC8E-216BCDA7B688}"/>
              </a:ext>
            </a:extLst>
          </p:cNvPr>
          <p:cNvSpPr txBox="1"/>
          <p:nvPr/>
        </p:nvSpPr>
        <p:spPr>
          <a:xfrm>
            <a:off x="3828804" y="492227"/>
            <a:ext cx="6711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Arf1_KO is enriched in Cluster 5</a:t>
            </a:r>
          </a:p>
        </p:txBody>
      </p:sp>
    </p:spTree>
    <p:extLst>
      <p:ext uri="{BB962C8B-B14F-4D97-AF65-F5344CB8AC3E}">
        <p14:creationId xmlns:p14="http://schemas.microsoft.com/office/powerpoint/2010/main" val="306639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4B6653-281E-2F43-A6E7-A694CB9E1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" y="1566800"/>
            <a:ext cx="5393858" cy="37157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183376-7157-4844-97E6-FC16EB27010F}"/>
              </a:ext>
            </a:extLst>
          </p:cNvPr>
          <p:cNvSpPr txBox="1"/>
          <p:nvPr/>
        </p:nvSpPr>
        <p:spPr>
          <a:xfrm>
            <a:off x="6483927" y="866899"/>
            <a:ext cx="559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proportion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5CCBC-B716-2A4A-9B2E-2B410F235F47}"/>
              </a:ext>
            </a:extLst>
          </p:cNvPr>
          <p:cNvSpPr/>
          <p:nvPr/>
        </p:nvSpPr>
        <p:spPr>
          <a:xfrm>
            <a:off x="10901240" y="722932"/>
            <a:ext cx="1327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 = 5.54e-129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FB3054-86B2-9A47-B7D1-A5863222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994" y="1785588"/>
            <a:ext cx="6215277" cy="38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4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29087-EB3A-DA40-B0B1-174258A8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2974A-D881-004E-96E6-0B0331A34B19}"/>
              </a:ext>
            </a:extLst>
          </p:cNvPr>
          <p:cNvSpPr txBox="1"/>
          <p:nvPr/>
        </p:nvSpPr>
        <p:spPr>
          <a:xfrm>
            <a:off x="9134741" y="2113944"/>
            <a:ext cx="3046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Markers (top 10 by average fold change) for each microglia </a:t>
            </a:r>
            <a:r>
              <a:rPr lang="en-US" sz="2400" dirty="0" err="1"/>
              <a:t>subcluster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EC059-0844-3745-8FA5-5A5374B1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5" y="0"/>
            <a:ext cx="8394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6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725</Words>
  <Application>Microsoft Macintosh PowerPoint</Application>
  <PresentationFormat>Widescreen</PresentationFormat>
  <Paragraphs>64</Paragraphs>
  <Slides>17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Helvetica</vt:lpstr>
      <vt:lpstr>Office Theme</vt:lpstr>
      <vt:lpstr>Ccbr1045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To-do for Da</vt:lpstr>
      <vt:lpstr>To do for Guohao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Ccbr1045 Update</dc:title>
  <dc:creator>Yin, Da (NIH/NCI) [C]</dc:creator>
  <cp:lastModifiedBy>Yin, Da (NIH/NCI) [C]</cp:lastModifiedBy>
  <cp:revision>8</cp:revision>
  <dcterms:created xsi:type="dcterms:W3CDTF">2020-03-18T18:37:00Z</dcterms:created>
  <dcterms:modified xsi:type="dcterms:W3CDTF">2020-04-18T16:02:49Z</dcterms:modified>
</cp:coreProperties>
</file>